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333" r:id="rId50"/>
    <p:sldId id="33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204E79"/>
    <a:srgbClr val="121619"/>
    <a:srgbClr val="3A6483"/>
    <a:srgbClr val="0B49CB"/>
    <a:srgbClr val="1C7DDB"/>
    <a:srgbClr val="F2F4F8"/>
    <a:srgbClr val="F2F2F2"/>
    <a:srgbClr val="1455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8"/>
    <p:restoredTop sz="76543"/>
  </p:normalViewPr>
  <p:slideViewPr>
    <p:cSldViewPr snapToGrid="0" snapToObjects="1">
      <p:cViewPr varScale="1">
        <p:scale>
          <a:sx n="92" d="100"/>
          <a:sy n="92" d="100"/>
        </p:scale>
        <p:origin x="18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/>
      <dgm:spPr/>
      <dgm:t>
        <a:bodyPr/>
        <a:lstStyle/>
        <a:p>
          <a:r>
            <a:rPr lang="en-US" dirty="0"/>
            <a:t>True ASDS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/>
        </a:p>
      </dgm:t>
    </dgm:pt>
    <dgm:pt modelId="{F0767896-E09D-724E-9811-EB31D0010E7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None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/>
        </a:p>
      </dgm:t>
    </dgm:pt>
    <dgm:pt modelId="{77C1EFC0-1BCC-1D49-BA0B-BF9A655213C4}">
      <dgm:prSet phldrT="[Text]"/>
      <dgm:spPr/>
      <dgm:t>
        <a:bodyPr/>
        <a:lstStyle/>
        <a:p>
          <a:r>
            <a:rPr lang="en-US" dirty="0"/>
            <a:t>True RTLS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/>
        </a:p>
      </dgm:t>
    </dgm:pt>
    <dgm:pt modelId="{1F187185-378E-9242-AFB3-0AE9EC033F1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ASDS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/>
        </a:p>
      </dgm:t>
    </dgm:pt>
    <dgm:pt modelId="{C29E89F7-0C52-8849-A353-DA915021CC99}">
      <dgm:prSet phldrT="[Text]"/>
      <dgm:spPr/>
      <dgm:t>
        <a:bodyPr/>
        <a:lstStyle/>
        <a:p>
          <a:r>
            <a:rPr lang="en-US" dirty="0"/>
            <a:t>True Ocean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/>
        </a:p>
      </dgm:t>
    </dgm:pt>
    <dgm:pt modelId="{0D17B209-2EE6-2544-9143-CC6537530A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Ocean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/>
        </a:p>
      </dgm:t>
    </dgm:pt>
    <dgm:pt modelId="{DD4AC00C-587E-014A-B18A-134E6349795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ASDS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/>
        </a:p>
      </dgm:t>
    </dgm:pt>
    <dgm:pt modelId="{E2B35563-8FFE-694B-A2D1-DCCFF1AE17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RTLS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 sz="1200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 sz="1200"/>
        </a:p>
      </dgm:t>
    </dgm:pt>
    <dgm:pt modelId="{F0767896-E09D-724E-9811-EB31D0010E7E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 sz="1200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 sz="1200"/>
        </a:p>
      </dgm:t>
    </dgm:pt>
    <dgm:pt modelId="{77C1EFC0-1BCC-1D49-BA0B-BF9A655213C4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 sz="1200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 sz="1200"/>
        </a:p>
      </dgm:t>
    </dgm:pt>
    <dgm:pt modelId="{1F187185-378E-9242-AFB3-0AE9EC033F12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 sz="1200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 sz="1200"/>
        </a:p>
      </dgm:t>
    </dgm:pt>
    <dgm:pt modelId="{C29E89F7-0C52-8849-A353-DA915021CC99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 sz="1200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 sz="1200"/>
        </a:p>
      </dgm:t>
    </dgm:pt>
    <dgm:pt modelId="{0D17B209-2EE6-2544-9143-CC6537530A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 sz="1200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 sz="1200"/>
        </a:p>
      </dgm:t>
    </dgm:pt>
    <dgm:pt modelId="{DD4AC00C-587E-014A-B18A-134E6349795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 sz="1200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 sz="1200"/>
        </a:p>
      </dgm:t>
    </dgm:pt>
    <dgm:pt modelId="{E2B35563-8FFE-694B-A2D1-DCCFF1AE17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 sz="1200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 sz="1200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ASDS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None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RTLS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ASDS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Ocean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Ocean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ASDS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RTLS</a:t>
          </a:r>
        </a:p>
      </dsp:txBody>
      <dsp:txXfrm>
        <a:off x="1327420" y="2606428"/>
        <a:ext cx="1206464" cy="72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2606428"/>
        <a:ext cx="1206464" cy="72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2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7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4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83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60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6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4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9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0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2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58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2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0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15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97363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07297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1533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1117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0350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0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s://github.com/lijqhs/ibm-data-science-capstone/blob/main/3-jupyter-spacex-data-wrangling.ipynb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lijqhs/ibm-data-science-capstone/blob/main/5-jupyter-labs-eda-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lijqhs/ibm-data-science-capstone/blob/main/4-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lijqhs/ibm-data-science-capstone/blob/main/6-jupyter_launch_site_location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hub.com/lijqhs/ibm-data-science-capstone/blob/main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jqhs/ibm-data-science-capstone/blob/main/7-SpaceX_Machine_Learning_Prediction_Part_5.ipyn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rodrigo.ai/feature-engineering/2018/2/10/more-features-than-observation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stats.stackexchange.com/questions/59630/test-accuracy-higher-than-training-how-to-interpret" TargetMode="External"/><Relationship Id="rId5" Type="http://schemas.openxmlformats.org/officeDocument/2006/relationships/hyperlink" Target="https://lijqhs.github.io/data-science-notes/" TargetMode="External"/><Relationship Id="rId4" Type="http://schemas.openxmlformats.org/officeDocument/2006/relationships/hyperlink" Target="https://github.com/lijqhs/ibm-data-science-capstone" TargetMode="Externa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jqhs/ibm-data-science-capstone/blob/main/1-jupyter-labs-spacex-data-collection-api.ipynb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r-spacex/SpaceX-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ijqhs/ibm-data-science-capstone/blob/main/2-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JIAQING 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22,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3C4854-4509-50B4-048F-360F25430BAB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https://github.com/lijqhs/ibm-data-science-capstone/blob/main/3-jupyter-spacex-data-wrangling.ipynb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000" b="1" dirty="0">
                <a:solidFill>
                  <a:srgbClr val="0B49CB"/>
                </a:solidFill>
              </a:rPr>
              <a:t>useful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data. For example, convert original outcome labels into landing class that represent landing classification which will be our new landing prediction target.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for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failure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C17D51-3A05-8458-3556-E631BC2FE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376328"/>
              </p:ext>
            </p:extLst>
          </p:nvPr>
        </p:nvGraphicFramePr>
        <p:xfrm>
          <a:off x="5440110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59116A-BF12-433C-410C-A2918E26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188085"/>
              </p:ext>
            </p:extLst>
          </p:nvPr>
        </p:nvGraphicFramePr>
        <p:xfrm>
          <a:off x="8819275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EF5948-047A-EEE3-7F8E-BB6A3AA136E7}"/>
              </a:ext>
            </a:extLst>
          </p:cNvPr>
          <p:cNvSpPr txBox="1"/>
          <p:nvPr/>
        </p:nvSpPr>
        <p:spPr>
          <a:xfrm>
            <a:off x="5696577" y="1732028"/>
            <a:ext cx="202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Original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0987-4435-1EA0-24F7-72879944083E}"/>
              </a:ext>
            </a:extLst>
          </p:cNvPr>
          <p:cNvSpPr txBox="1"/>
          <p:nvPr/>
        </p:nvSpPr>
        <p:spPr>
          <a:xfrm>
            <a:off x="9297534" y="1732028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Landing Class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775E7A5-C54C-E911-FFA9-1398E2BFB28A}"/>
              </a:ext>
            </a:extLst>
          </p:cNvPr>
          <p:cNvSpPr/>
          <p:nvPr/>
        </p:nvSpPr>
        <p:spPr>
          <a:xfrm>
            <a:off x="8085909" y="3782112"/>
            <a:ext cx="628863" cy="67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DA2773-32EA-E64F-BAA5-12458E6DA200}"/>
              </a:ext>
            </a:extLst>
          </p:cNvPr>
          <p:cNvSpPr txBox="1">
            <a:spLocks/>
          </p:cNvSpPr>
          <p:nvPr/>
        </p:nvSpPr>
        <p:spPr>
          <a:xfrm>
            <a:off x="465166" y="2390125"/>
            <a:ext cx="4501129" cy="2902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Visualization Notebook</a:t>
            </a:r>
            <a:r>
              <a:rPr lang="en-US" sz="2000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https://github.com/lijqhs/ibm-data-science-capstone/blob/main/5-jupyter-labs-eda-dataviz.ipynb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93D24F2C-B21B-75A9-E32F-A7C77054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71444"/>
              </p:ext>
            </p:extLst>
          </p:nvPr>
        </p:nvGraphicFramePr>
        <p:xfrm>
          <a:off x="5030700" y="3121742"/>
          <a:ext cx="6409280" cy="2902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6829">
                  <a:extLst>
                    <a:ext uri="{9D8B030D-6E8A-4147-A177-3AD203B41FA5}">
                      <a16:colId xmlns:a16="http://schemas.microsoft.com/office/drawing/2014/main" val="4135780347"/>
                    </a:ext>
                  </a:extLst>
                </a:gridCol>
                <a:gridCol w="4732451">
                  <a:extLst>
                    <a:ext uri="{9D8B030D-6E8A-4147-A177-3AD203B41FA5}">
                      <a16:colId xmlns:a16="http://schemas.microsoft.com/office/drawing/2014/main" val="2843140523"/>
                    </a:ext>
                  </a:extLst>
                </a:gridCol>
              </a:tblGrid>
              <a:tr h="1314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Scatter Plot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To get relationship between variables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e.g.: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 vs. </a:t>
                      </a: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PayloadMass</a:t>
                      </a: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Launch Site</a:t>
                      </a:r>
                      <a:endParaRPr lang="en-CN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94980"/>
                  </a:ext>
                </a:extLst>
              </a:tr>
              <a:tr h="783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plot success rate of each 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3835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get the yearly average launch success trend</a:t>
                      </a:r>
                    </a:p>
                    <a:p>
                      <a:pPr algn="l"/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8835"/>
                  </a:ext>
                </a:extLst>
              </a:tr>
            </a:tbl>
          </a:graphicData>
        </a:graphic>
      </p:graphicFrame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FA82229E-9CEA-D4E8-E60B-C67260FDB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708" y="1435650"/>
            <a:ext cx="1878822" cy="1253977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3759BF35-3898-716B-373E-2F62757D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295" y="1435650"/>
            <a:ext cx="1878822" cy="1253977"/>
          </a:xfrm>
          <a:prstGeom prst="rect">
            <a:avLst/>
          </a:prstGeom>
        </p:spPr>
      </p:pic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796CADF9-212A-320B-BF83-165FC68D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121" y="1435651"/>
            <a:ext cx="1856851" cy="1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014" y="3941662"/>
            <a:ext cx="7156193" cy="24183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>
                <a:solidFill>
                  <a:schemeClr val="tx2"/>
                </a:solidFill>
              </a:rPr>
              <a:t>unique launch sites </a:t>
            </a:r>
            <a:r>
              <a:rPr lang="en-US" sz="1600" dirty="0">
                <a:solidFill>
                  <a:schemeClr val="tx2"/>
                </a:solidFill>
              </a:rPr>
              <a:t>in the space mission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 err="1">
                <a:solidFill>
                  <a:schemeClr val="tx2"/>
                </a:solidFill>
              </a:rPr>
              <a:t>booster_versions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which have carried the maximum payload mass. 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total number of </a:t>
            </a:r>
            <a:r>
              <a:rPr lang="en-US" sz="1600" b="1" dirty="0">
                <a:solidFill>
                  <a:schemeClr val="tx2"/>
                </a:solidFill>
              </a:rPr>
              <a:t>successful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failure</a:t>
            </a:r>
            <a:r>
              <a:rPr lang="en-US" sz="1600" dirty="0">
                <a:solidFill>
                  <a:schemeClr val="tx2"/>
                </a:solidFill>
              </a:rPr>
              <a:t> mission outcomes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names of the boosters which have </a:t>
            </a:r>
            <a:r>
              <a:rPr lang="en-US" sz="1600" b="1" dirty="0">
                <a:solidFill>
                  <a:schemeClr val="tx2"/>
                </a:solidFill>
              </a:rPr>
              <a:t>success in drone ship </a:t>
            </a:r>
            <a:r>
              <a:rPr lang="en-US" sz="1600" dirty="0">
                <a:solidFill>
                  <a:schemeClr val="tx2"/>
                </a:solidFill>
              </a:rPr>
              <a:t>and have </a:t>
            </a:r>
            <a:r>
              <a:rPr lang="en-US" sz="1600" b="1" dirty="0">
                <a:solidFill>
                  <a:schemeClr val="tx2"/>
                </a:solidFill>
              </a:rPr>
              <a:t>payload mass </a:t>
            </a:r>
            <a:r>
              <a:rPr lang="en-US" sz="1600" dirty="0">
                <a:solidFill>
                  <a:schemeClr val="tx2"/>
                </a:solidFill>
              </a:rPr>
              <a:t>in some range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Rank the count of successful </a:t>
            </a:r>
            <a:r>
              <a:rPr lang="en-US" sz="1600" b="1" dirty="0" err="1">
                <a:solidFill>
                  <a:schemeClr val="tx2"/>
                </a:solidFill>
              </a:rPr>
              <a:t>landing_outcomes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700923-5EBA-3C4F-43C5-56D770BC3F8E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https://github.com/lijqhs/ibm-data-science-capstone/blob/main/4-jupyter-labs-eda-sql-coursera_sqllite.ipynb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B420FB-A1F5-1F69-C058-0D2CDD2C8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31" y="1597130"/>
            <a:ext cx="1295400" cy="16383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D448D7-D4F5-E921-1134-549317D4C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6" y="1595218"/>
            <a:ext cx="1422400" cy="1625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4608116-E2F0-DFA0-625E-B389EDD8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62" y="1595218"/>
            <a:ext cx="2540000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9DEE7-E9E2-D6D0-F9E8-7A3875460E0E}"/>
              </a:ext>
            </a:extLst>
          </p:cNvPr>
          <p:cNvSpPr txBox="1"/>
          <p:nvPr/>
        </p:nvSpPr>
        <p:spPr>
          <a:xfrm>
            <a:off x="987375" y="3499014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B6C2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%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sql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select distinct 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Launch_Site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D19A66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SPACEXTBL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0084"/>
            <a:ext cx="485969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5840197-33E9-DB22-9E32-A853D6188F9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https://github.com/lijqhs/ibm-data-science-capstone/blob/main/6-jupyter_launch_site_location_folium.ipynb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CFCEE613-098B-7D07-F2A0-29A56FE1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442" y="1631292"/>
            <a:ext cx="5257800" cy="36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With a </a:t>
            </a:r>
            <a:r>
              <a:rPr lang="en-US" b="1" dirty="0">
                <a:solidFill>
                  <a:schemeClr val="tx2"/>
                </a:solidFill>
              </a:rPr>
              <a:t>Dropdown menu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Pie Chart</a:t>
            </a:r>
            <a:r>
              <a:rPr lang="en-US" dirty="0">
                <a:solidFill>
                  <a:schemeClr val="tx2"/>
                </a:solidFill>
              </a:rPr>
              <a:t>, we can get success launches distribution by launch site</a:t>
            </a:r>
          </a:p>
          <a:p>
            <a:r>
              <a:rPr lang="en-US" dirty="0">
                <a:solidFill>
                  <a:schemeClr val="tx2"/>
                </a:solidFill>
              </a:rPr>
              <a:t>Additionally, with a </a:t>
            </a:r>
            <a:r>
              <a:rPr lang="en-US" b="1" dirty="0">
                <a:solidFill>
                  <a:schemeClr val="tx2"/>
                </a:solidFill>
              </a:rPr>
              <a:t>Range Slider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Scatter Plot</a:t>
            </a:r>
            <a:r>
              <a:rPr lang="en-US" dirty="0">
                <a:solidFill>
                  <a:schemeClr val="tx2"/>
                </a:solidFill>
              </a:rPr>
              <a:t>, we can analyze the correlation between Payload and Success for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C4E6480-365A-48FB-A31D-9FEC0C2FAFE3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Dashboard Python Code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https://github.com/lijqhs/ibm-data-science-capstone/blob/main/spacex_dash_app.py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394D9A5-C51D-C7B8-27CF-29AD2523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88" y="1609984"/>
            <a:ext cx="5969768" cy="36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CA6444C-9CEE-6693-6598-311B09B0F57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https://github.com/lijqhs/ibm-data-science-capstone/blob/main/7-SpaceX_Machine_Learning_Prediction_Part_5.ipynb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9CB25-EDFC-226B-2411-85CC7324B939}"/>
              </a:ext>
            </a:extLst>
          </p:cNvPr>
          <p:cNvSpPr/>
          <p:nvPr/>
        </p:nvSpPr>
        <p:spPr>
          <a:xfrm>
            <a:off x="3239172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Preprocess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7F7825-AE24-C309-E37B-7A90BFA2B9DC}"/>
              </a:ext>
            </a:extLst>
          </p:cNvPr>
          <p:cNvSpPr/>
          <p:nvPr/>
        </p:nvSpPr>
        <p:spPr>
          <a:xfrm>
            <a:off x="5447290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Define Model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4D340C-4E61-42FD-933E-B83F0A98CDD3}"/>
              </a:ext>
            </a:extLst>
          </p:cNvPr>
          <p:cNvSpPr/>
          <p:nvPr/>
        </p:nvSpPr>
        <p:spPr>
          <a:xfrm>
            <a:off x="7633208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Train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582294-E4B5-9322-B7EC-4FC2C9663AF6}"/>
              </a:ext>
            </a:extLst>
          </p:cNvPr>
          <p:cNvSpPr/>
          <p:nvPr/>
        </p:nvSpPr>
        <p:spPr>
          <a:xfrm>
            <a:off x="9832573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Evaluate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F9FFCC-DE61-5877-4E0B-593207B42ABF}"/>
              </a:ext>
            </a:extLst>
          </p:cNvPr>
          <p:cNvSpPr/>
          <p:nvPr/>
        </p:nvSpPr>
        <p:spPr>
          <a:xfrm>
            <a:off x="3239171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Cleaning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BA07C4-A96B-C32C-DA63-2E794CB67137}"/>
              </a:ext>
            </a:extLst>
          </p:cNvPr>
          <p:cNvSpPr/>
          <p:nvPr/>
        </p:nvSpPr>
        <p:spPr>
          <a:xfrm>
            <a:off x="3234853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6E21A7-F53F-A44A-8DC6-3686DD198329}"/>
              </a:ext>
            </a:extLst>
          </p:cNvPr>
          <p:cNvSpPr/>
          <p:nvPr/>
        </p:nvSpPr>
        <p:spPr>
          <a:xfrm>
            <a:off x="3234853" y="4497553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Dataset Splitting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2B9AD2-242A-C9AC-4124-DFD6777D0E71}"/>
              </a:ext>
            </a:extLst>
          </p:cNvPr>
          <p:cNvSpPr/>
          <p:nvPr/>
        </p:nvSpPr>
        <p:spPr>
          <a:xfrm>
            <a:off x="5447290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Choose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EBC9AF-0B71-E42E-3F4A-C0BD3A7DE75A}"/>
              </a:ext>
            </a:extLst>
          </p:cNvPr>
          <p:cNvSpPr/>
          <p:nvPr/>
        </p:nvSpPr>
        <p:spPr>
          <a:xfrm>
            <a:off x="5447290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Parameters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7CCA291-8C98-296F-0954-53AD637FC9A1}"/>
              </a:ext>
            </a:extLst>
          </p:cNvPr>
          <p:cNvSpPr/>
          <p:nvPr/>
        </p:nvSpPr>
        <p:spPr>
          <a:xfrm>
            <a:off x="764196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Tune Model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FAF7BF-A36D-E464-6819-F4D1D922E0C1}"/>
              </a:ext>
            </a:extLst>
          </p:cNvPr>
          <p:cNvSpPr/>
          <p:nvPr/>
        </p:nvSpPr>
        <p:spPr>
          <a:xfrm>
            <a:off x="983257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Accuracy Analysis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71D31A-047A-2C34-32CD-3E7CA55B94B7}"/>
              </a:ext>
            </a:extLst>
          </p:cNvPr>
          <p:cNvSpPr/>
          <p:nvPr/>
        </p:nvSpPr>
        <p:spPr>
          <a:xfrm>
            <a:off x="983257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B3C88-D20D-CE50-F6CE-DDAF5A26E794}"/>
              </a:ext>
            </a:extLst>
          </p:cNvPr>
          <p:cNvSpPr txBox="1"/>
          <p:nvPr/>
        </p:nvSpPr>
        <p:spPr>
          <a:xfrm>
            <a:off x="428610" y="1593965"/>
            <a:ext cx="2796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Prepare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data</a:t>
            </a:r>
            <a:endParaRPr lang="en-US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Create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a column for the class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Standardize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the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Split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into training data and test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Define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model and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Train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Grid Search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for best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Evaluation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5F003BB-77E5-7FF3-9DD1-7FBC8397FC5D}"/>
              </a:ext>
            </a:extLst>
          </p:cNvPr>
          <p:cNvSpPr/>
          <p:nvPr/>
        </p:nvSpPr>
        <p:spPr>
          <a:xfrm>
            <a:off x="764196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 Search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69FAA96-C43F-88B1-F6BF-AEC90017951F}"/>
              </a:ext>
            </a:extLst>
          </p:cNvPr>
          <p:cNvSpPr/>
          <p:nvPr/>
        </p:nvSpPr>
        <p:spPr>
          <a:xfrm>
            <a:off x="5179315" y="1802394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9EA5FF9-9758-7255-B7F0-2CD73A1B1C8B}"/>
              </a:ext>
            </a:extLst>
          </p:cNvPr>
          <p:cNvSpPr/>
          <p:nvPr/>
        </p:nvSpPr>
        <p:spPr>
          <a:xfrm>
            <a:off x="7388291" y="1808345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CF3D1E6-9704-AB33-D0ED-3D7AB982E9D3}"/>
              </a:ext>
            </a:extLst>
          </p:cNvPr>
          <p:cNvSpPr/>
          <p:nvPr/>
        </p:nvSpPr>
        <p:spPr>
          <a:xfrm>
            <a:off x="9573549" y="1802393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5EE15E36-57AD-463E-EDFA-BA9656A8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" y="1495977"/>
            <a:ext cx="3295271" cy="219935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1186A1-8ED4-D3AD-92F7-EE595703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6" y="4069144"/>
            <a:ext cx="3295271" cy="209242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AD65787-AF6C-7A5B-48EE-92813951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860" y="1495977"/>
            <a:ext cx="3154176" cy="2199354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33FC5ECD-F753-5756-4886-33EB22603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860" y="4069144"/>
            <a:ext cx="3154176" cy="2130107"/>
          </a:xfrm>
          <a:prstGeom prst="rect">
            <a:avLst/>
          </a:prstGeom>
        </p:spPr>
      </p:pic>
      <p:pic>
        <p:nvPicPr>
          <p:cNvPr id="12" name="Picture 11" descr="Graphical user interface, chart, Excel, pie chart&#10;&#10;Description automatically generated">
            <a:extLst>
              <a:ext uri="{FF2B5EF4-FFF2-40B4-BE49-F238E27FC236}">
                <a16:creationId xmlns:a16="http://schemas.microsoft.com/office/drawing/2014/main" id="{F529CE2B-D49F-9626-8C9C-197E03E13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058" y="1495977"/>
            <a:ext cx="4400921" cy="47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CBE5A9-EC27-AB91-597E-7D17631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3" y="1386096"/>
            <a:ext cx="10411759" cy="46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9C74CE-AFAB-37A1-962D-3942DE1A3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499546"/>
            <a:ext cx="9866613" cy="47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30ECF3-B50E-DD23-501D-8514CAB4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58" y="1402373"/>
            <a:ext cx="9428652" cy="49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A2A9E82-38DA-EB0A-DB54-6743B8A7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08" y="1414738"/>
            <a:ext cx="9062240" cy="51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AB43F8-00E7-4028-BA16-B392BDB2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50" y="1378282"/>
            <a:ext cx="9250499" cy="52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41A1C8-694C-47D9-04A9-2D0BE7EF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15" y="1428547"/>
            <a:ext cx="8634169" cy="5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E64390-8532-60A5-0D8F-1FAD5DC4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67" y="1312657"/>
            <a:ext cx="4959930" cy="2756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C5419-A314-3785-E06B-E42B0970711D}"/>
              </a:ext>
            </a:extLst>
          </p:cNvPr>
          <p:cNvSpPr txBox="1"/>
          <p:nvPr/>
        </p:nvSpPr>
        <p:spPr>
          <a:xfrm>
            <a:off x="1060287" y="1561132"/>
            <a:ext cx="241694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Four</a:t>
            </a:r>
            <a:r>
              <a:rPr lang="en-US" sz="2000" dirty="0">
                <a:solidFill>
                  <a:schemeClr val="tx2"/>
                </a:solidFill>
              </a:rPr>
              <a:t> Launch Sites: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</a:t>
            </a: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US" sz="2000" dirty="0">
              <a:solidFill>
                <a:schemeClr val="tx2"/>
              </a:solidFill>
            </a:endParaRPr>
          </a:p>
          <a:p>
            <a:pPr fontAlgn="ctr"/>
            <a:r>
              <a:rPr lang="en-US" sz="2000" b="1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in western coast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VAFB SLC-4E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in eastern coast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KSC LC-39A</a:t>
            </a:r>
            <a:endParaRPr lang="en-CN" sz="2000" dirty="0">
              <a:solidFill>
                <a:schemeClr val="tx2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SLC-40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LC-40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429298AE-A2C2-CD34-E972-F7FAF5776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09" y="4294469"/>
            <a:ext cx="3536087" cy="2132742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3ED8785-F041-802E-320D-C8653D47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62" t="22817" r="22596" b="13572"/>
          <a:stretch/>
        </p:blipFill>
        <p:spPr>
          <a:xfrm>
            <a:off x="3974767" y="4294469"/>
            <a:ext cx="2524448" cy="2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CC849E-EF91-27D3-5595-50FBBADCE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96" y="1459850"/>
            <a:ext cx="8553407" cy="4193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BEE82-58C7-7AA6-2324-498CA29BE5B9}"/>
              </a:ext>
            </a:extLst>
          </p:cNvPr>
          <p:cNvSpPr txBox="1"/>
          <p:nvPr/>
        </p:nvSpPr>
        <p:spPr>
          <a:xfrm>
            <a:off x="1056041" y="5857060"/>
            <a:ext cx="994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: these 5 launches happened in LEO orbit, and four of them were from customer NASA.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BB73D76-A53E-71CE-75E4-193092F3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40" y="1800128"/>
            <a:ext cx="9568720" cy="197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6DA3D-A74E-8DB8-5CF6-BA9893E32517}"/>
              </a:ext>
            </a:extLst>
          </p:cNvPr>
          <p:cNvSpPr txBox="1"/>
          <p:nvPr/>
        </p:nvSpPr>
        <p:spPr>
          <a:xfrm>
            <a:off x="2018179" y="4297899"/>
            <a:ext cx="8155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total payload carried by boosters from NASA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99980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2CE95D-7C4D-9651-55CA-741AC11F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27943"/>
            <a:ext cx="10748833" cy="199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56827-4863-CEFC-9CB2-C5FF832C376E}"/>
              </a:ext>
            </a:extLst>
          </p:cNvPr>
          <p:cNvSpPr txBox="1"/>
          <p:nvPr/>
        </p:nvSpPr>
        <p:spPr>
          <a:xfrm>
            <a:off x="1310769" y="4312583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average payload mass carried by booster version F9 v1.1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2534.67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C8EA38-449F-FEF4-67EC-86F78133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658" y="1768983"/>
            <a:ext cx="9380683" cy="215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36509-8099-0DED-5151-A46FD9568A01}"/>
              </a:ext>
            </a:extLst>
          </p:cNvPr>
          <p:cNvSpPr txBox="1"/>
          <p:nvPr/>
        </p:nvSpPr>
        <p:spPr>
          <a:xfrm>
            <a:off x="1405658" y="4207714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latin typeface="Abadi"/>
              </a:rPr>
              <a:t>the first successful landing outcome on ground pad is </a:t>
            </a:r>
            <a:r>
              <a:rPr lang="en-US" sz="2000" b="1" dirty="0">
                <a:solidFill>
                  <a:schemeClr val="tx2"/>
                </a:solidFill>
                <a:latin typeface="Abadi"/>
              </a:rPr>
              <a:t>01-05-2017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8919-5750-B32F-BCDC-965D2126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3" y="1556386"/>
            <a:ext cx="5517814" cy="4239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7AB82-A8BC-AB1C-8C51-A1198672CC81}"/>
              </a:ext>
            </a:extLst>
          </p:cNvPr>
          <p:cNvSpPr txBox="1"/>
          <p:nvPr/>
        </p:nvSpPr>
        <p:spPr>
          <a:xfrm>
            <a:off x="770011" y="2136338"/>
            <a:ext cx="4259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names of boosters which have successfully landed on drone ship and had payload mass greater than 4000 but less than 6000</a:t>
            </a:r>
          </a:p>
          <a:p>
            <a:endParaRPr lang="en-US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B1021.2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B1031.2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2858"/>
            <a:ext cx="8655360" cy="209202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data collection API to get SpaceX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use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to analyze data and visualize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 Search method to find the best Machine Learning Model to predict the classification of next landing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C85CF-8566-DCD2-DA3C-E9538FB7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5" y="3847997"/>
            <a:ext cx="3173437" cy="218485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C20B2EF-9220-4AFD-4E91-3E3DD800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11" y="3847997"/>
            <a:ext cx="3231588" cy="2184853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AEB67E1-50F3-3FC5-A903-D92E7C12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98" y="3840719"/>
            <a:ext cx="3586174" cy="21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A74646-F49A-DEE2-BD03-E636D7D3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84" y="1436025"/>
            <a:ext cx="4801248" cy="4909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F878A-6D0F-7266-7915-6FDB99EDADA6}"/>
              </a:ext>
            </a:extLst>
          </p:cNvPr>
          <p:cNvSpPr txBox="1"/>
          <p:nvPr/>
        </p:nvSpPr>
        <p:spPr>
          <a:xfrm>
            <a:off x="770011" y="2136338"/>
            <a:ext cx="4259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</a:p>
          <a:p>
            <a:endParaRPr lang="en-US" sz="1800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failure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B3FB46-B59C-2F4B-770C-38E7AE7D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569" y="1395554"/>
            <a:ext cx="6377971" cy="521442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1D152D-87BD-2C90-DD87-46B13932D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74663"/>
              </p:ext>
            </p:extLst>
          </p:nvPr>
        </p:nvGraphicFramePr>
        <p:xfrm>
          <a:off x="901836" y="2779067"/>
          <a:ext cx="2770094" cy="36481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70094">
                  <a:extLst>
                    <a:ext uri="{9D8B030D-6E8A-4147-A177-3AD203B41FA5}">
                      <a16:colId xmlns:a16="http://schemas.microsoft.com/office/drawing/2014/main" val="619058617"/>
                    </a:ext>
                  </a:extLst>
                </a:gridCol>
              </a:tblGrid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B1048.4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7434302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11475759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325061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B1056.4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683618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B1048.5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74316129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80692239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8927732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B1060.2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6044547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B1058.3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6659263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312892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9279850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B1049.7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16514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FD43090-13FA-5957-0130-E2B5B3307FC1}"/>
              </a:ext>
            </a:extLst>
          </p:cNvPr>
          <p:cNvSpPr txBox="1"/>
          <p:nvPr/>
        </p:nvSpPr>
        <p:spPr>
          <a:xfrm>
            <a:off x="901836" y="1579295"/>
            <a:ext cx="3003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Names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 of the booster which have carried the maximum payload mass: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E0E69-1B6A-AC4D-9A64-DAD636A5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49" y="1618682"/>
            <a:ext cx="8291102" cy="251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B36B7-5EDF-A71A-1057-1AE5CEF87A31}"/>
              </a:ext>
            </a:extLst>
          </p:cNvPr>
          <p:cNvSpPr txBox="1"/>
          <p:nvPr/>
        </p:nvSpPr>
        <p:spPr>
          <a:xfrm>
            <a:off x="942372" y="447885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891EC8-8552-50D7-28A2-DBE72981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15796"/>
              </p:ext>
            </p:extLst>
          </p:nvPr>
        </p:nvGraphicFramePr>
        <p:xfrm>
          <a:off x="2717594" y="5129112"/>
          <a:ext cx="6620433" cy="109728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357527">
                  <a:extLst>
                    <a:ext uri="{9D8B030D-6E8A-4147-A177-3AD203B41FA5}">
                      <a16:colId xmlns:a16="http://schemas.microsoft.com/office/drawing/2014/main" val="2994243064"/>
                    </a:ext>
                  </a:extLst>
                </a:gridCol>
                <a:gridCol w="2541495">
                  <a:extLst>
                    <a:ext uri="{9D8B030D-6E8A-4147-A177-3AD203B41FA5}">
                      <a16:colId xmlns:a16="http://schemas.microsoft.com/office/drawing/2014/main" val="2672157388"/>
                    </a:ext>
                  </a:extLst>
                </a:gridCol>
                <a:gridCol w="2721411">
                  <a:extLst>
                    <a:ext uri="{9D8B030D-6E8A-4147-A177-3AD203B41FA5}">
                      <a16:colId xmlns:a16="http://schemas.microsoft.com/office/drawing/2014/main" val="276618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Booster_Version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5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5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1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953FFD8C-53B7-9518-DD6E-0312E8BB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75" y="1408580"/>
            <a:ext cx="5223916" cy="52477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99B9D2-4F2D-77DB-EB61-9DCF9EF2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51637"/>
              </p:ext>
            </p:extLst>
          </p:nvPr>
        </p:nvGraphicFramePr>
        <p:xfrm>
          <a:off x="959222" y="2554941"/>
          <a:ext cx="4056530" cy="400129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2698377">
                  <a:extLst>
                    <a:ext uri="{9D8B030D-6E8A-4147-A177-3AD203B41FA5}">
                      <a16:colId xmlns:a16="http://schemas.microsoft.com/office/drawing/2014/main" val="4274312807"/>
                    </a:ext>
                  </a:extLst>
                </a:gridCol>
                <a:gridCol w="1358153">
                  <a:extLst>
                    <a:ext uri="{9D8B030D-6E8A-4147-A177-3AD203B41FA5}">
                      <a16:colId xmlns:a16="http://schemas.microsoft.com/office/drawing/2014/main" val="352327846"/>
                    </a:ext>
                  </a:extLst>
                </a:gridCol>
              </a:tblGrid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20064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5182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1263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44420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583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459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957863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3397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0596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0892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979E64-FDF8-55D2-56BC-6392800EE4C4}"/>
              </a:ext>
            </a:extLst>
          </p:cNvPr>
          <p:cNvSpPr txBox="1"/>
          <p:nvPr/>
        </p:nvSpPr>
        <p:spPr>
          <a:xfrm>
            <a:off x="770011" y="1670001"/>
            <a:ext cx="475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Abadi"/>
              </a:rPr>
              <a:t>Rank the count of landing outcomes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between the date 2010-06-04 and 2017-03-20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Launch Sites on Maps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16B6A78-493B-C46D-990D-DFB20692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9" y="1699958"/>
            <a:ext cx="7178389" cy="4001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969115-0D1C-DC9A-05AD-B237D3D5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3826"/>
              </p:ext>
            </p:extLst>
          </p:nvPr>
        </p:nvGraphicFramePr>
        <p:xfrm>
          <a:off x="257932" y="3429000"/>
          <a:ext cx="3776075" cy="2272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17500740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645034839"/>
                    </a:ext>
                  </a:extLst>
                </a:gridCol>
                <a:gridCol w="1292851">
                  <a:extLst>
                    <a:ext uri="{9D8B030D-6E8A-4147-A177-3AD203B41FA5}">
                      <a16:colId xmlns:a16="http://schemas.microsoft.com/office/drawing/2014/main" val="147316883"/>
                    </a:ext>
                  </a:extLst>
                </a:gridCol>
              </a:tblGrid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Launch Site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Lat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Long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20505862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CCAFS 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28.56230197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-80.57735648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2165595411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CCAFS SLC-40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28.56319718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-80.57682003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19855226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KSC LC-39A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28.57325457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-80.64689529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870405854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VAFB SLC-4E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34.63283416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-120.6107455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9736541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672F23-190E-B04A-8B47-062185DB917A}"/>
              </a:ext>
            </a:extLst>
          </p:cNvPr>
          <p:cNvSpPr txBox="1"/>
          <p:nvPr/>
        </p:nvSpPr>
        <p:spPr>
          <a:xfrm>
            <a:off x="805685" y="1908289"/>
            <a:ext cx="2235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Three in the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One in the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All in the south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 Launch Outcome by Color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097AC19-BAB1-FC50-8B17-9E6EBFED2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0" t="8427" r="46233" b="3349"/>
          <a:stretch/>
        </p:blipFill>
        <p:spPr>
          <a:xfrm>
            <a:off x="5930154" y="1646814"/>
            <a:ext cx="2554942" cy="2076727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5FC31D2-01F6-1387-8E40-A64CEDD3D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11" r="32708"/>
          <a:stretch/>
        </p:blipFill>
        <p:spPr>
          <a:xfrm>
            <a:off x="8737393" y="3979581"/>
            <a:ext cx="2548218" cy="2076727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BFEB79D-2CA1-0F10-C237-5361E28791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52" t="11046" r="23746" b="-29"/>
          <a:stretch/>
        </p:blipFill>
        <p:spPr>
          <a:xfrm>
            <a:off x="5930153" y="3979581"/>
            <a:ext cx="2554942" cy="2081256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7061C86-C22C-A461-6364-43F9CBCF5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46" t="4799" r="42043" b="2351"/>
          <a:stretch/>
        </p:blipFill>
        <p:spPr>
          <a:xfrm>
            <a:off x="8737393" y="1632817"/>
            <a:ext cx="2548218" cy="2090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9CFF03-DA81-C71B-17E5-E67C11F639BF}"/>
              </a:ext>
            </a:extLst>
          </p:cNvPr>
          <p:cNvSpPr txBox="1"/>
          <p:nvPr/>
        </p:nvSpPr>
        <p:spPr>
          <a:xfrm>
            <a:off x="770011" y="1887141"/>
            <a:ext cx="479707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From the color labels, we can easily see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KSC LC-39A has a rather higher success rate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Whereas CCAFS LC-40 and CCAFS SLC-40 have much lower rate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Show Distance to Proximities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9B600DD-C353-5D77-2FA4-87CD3A40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29" y="1401504"/>
            <a:ext cx="6519699" cy="462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A8A0B-A8B5-A2C3-73C0-103C15DA0563}"/>
              </a:ext>
            </a:extLst>
          </p:cNvPr>
          <p:cNvSpPr txBox="1"/>
          <p:nvPr/>
        </p:nvSpPr>
        <p:spPr>
          <a:xfrm>
            <a:off x="770011" y="1956802"/>
            <a:ext cx="3654071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The distance from KSC LC-39A to the nearest shuttle landing facility is about 4.16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nearest highway is less than 1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coastline is around 6.5 km.</a:t>
            </a:r>
            <a:endParaRPr lang="en-US" sz="1800" dirty="0">
              <a:solidFill>
                <a:schemeClr val="tx2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1A9A-A6A7-B9DA-5108-3E5DE55BE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18" y="1464303"/>
            <a:ext cx="6045193" cy="44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1D10-6A36-4507-FF23-C37E5DF61005}"/>
              </a:ext>
            </a:extLst>
          </p:cNvPr>
          <p:cNvSpPr txBox="1"/>
          <p:nvPr/>
        </p:nvSpPr>
        <p:spPr>
          <a:xfrm>
            <a:off x="770011" y="2076725"/>
            <a:ext cx="4069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Total Success Launches for All Sites is</a:t>
            </a:r>
          </a:p>
          <a:p>
            <a:pPr rtl="0" eaLnBrk="1" fontAlgn="ctr" latinLnBrk="0" hangingPunct="1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LC-40: 29.2%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SLC-4E: 16.7%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LC-39A: 41.7%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SLC-40: 12.5%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871F-D52D-544D-F295-CB47CB5B7D60}"/>
              </a:ext>
            </a:extLst>
          </p:cNvPr>
          <p:cNvSpPr txBox="1"/>
          <p:nvPr/>
        </p:nvSpPr>
        <p:spPr>
          <a:xfrm>
            <a:off x="958697" y="1582340"/>
            <a:ext cx="1027460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Because SpaceX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reuse the first stage, SpaceX Falcon 9 rocket will launch with a cost of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62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dollars; whereas other providers sometimes cost upward of </a:t>
            </a:r>
            <a:r>
              <a:rPr lang="en-US" sz="2400" b="0" dirty="0">
                <a:solidFill>
                  <a:schemeClr val="accent2"/>
                </a:solidFill>
                <a:effectLst/>
                <a:latin typeface="Abadi" panose="020B0604020104020204" pitchFamily="34" charset="0"/>
              </a:rPr>
              <a:t>165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 each. 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So,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if we can determine whether the first stage will land, we can determine the cost of a launch. This information can be used if an alternate company wants to bid against SpaceX for a rocket launch. 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we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predict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a new launch with success of the first stage landing according to the historical launch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Can we tell what is the best choice for a successful launch?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50180-C2AC-0937-1458-048951D86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988" y="1479911"/>
            <a:ext cx="6202623" cy="4451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1E100-94A9-F8A4-ABDE-F472C0D3BAF8}"/>
              </a:ext>
            </a:extLst>
          </p:cNvPr>
          <p:cNvSpPr txBox="1"/>
          <p:nvPr/>
        </p:nvSpPr>
        <p:spPr>
          <a:xfrm>
            <a:off x="770010" y="2188767"/>
            <a:ext cx="3801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 launch site with highest launch success </a:t>
            </a:r>
            <a:r>
              <a:rPr lang="en-US" sz="2000" dirty="0">
                <a:solidFill>
                  <a:schemeClr val="tx2"/>
                </a:solidFill>
              </a:rPr>
              <a:t>ratio is </a:t>
            </a:r>
            <a:r>
              <a:rPr lang="en-US" sz="2000" b="1" dirty="0">
                <a:solidFill>
                  <a:schemeClr val="tx2"/>
                </a:solidFill>
              </a:rPr>
              <a:t>KSC LC-39A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fontAlgn="ctr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2000" dirty="0">
                <a:solidFill>
                  <a:schemeClr val="tx2"/>
                </a:solidFill>
              </a:rPr>
              <a:t>It has a success rate of </a:t>
            </a:r>
            <a:r>
              <a:rPr lang="en-US" sz="2000" b="1" dirty="0">
                <a:solidFill>
                  <a:schemeClr val="tx2"/>
                </a:solidFill>
              </a:rPr>
              <a:t>76.9%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</a:t>
            </a: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7494C38-0F34-D891-973F-AF74181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9424"/>
            <a:ext cx="5184526" cy="1906615"/>
          </a:xfrm>
          <a:prstGeom prst="rect">
            <a:avLst/>
          </a:prstGeom>
        </p:spPr>
      </p:pic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CA033DD-1962-51DD-EE7D-631FE770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4" y="3989424"/>
            <a:ext cx="5198190" cy="1906615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4289D09-3297-F336-CCDA-0BE88B81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78" y="1612550"/>
            <a:ext cx="5216387" cy="1944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1833E-8050-D2C8-5268-88BECF78EA8E}"/>
              </a:ext>
            </a:extLst>
          </p:cNvPr>
          <p:cNvSpPr txBox="1"/>
          <p:nvPr/>
        </p:nvSpPr>
        <p:spPr>
          <a:xfrm>
            <a:off x="869035" y="1722953"/>
            <a:ext cx="4203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Payload range in </a:t>
            </a:r>
            <a:r>
              <a:rPr lang="en-US" sz="2000" b="1" dirty="0">
                <a:solidFill>
                  <a:schemeClr val="tx2"/>
                </a:solidFill>
              </a:rPr>
              <a:t>[3000, 4000] </a:t>
            </a:r>
            <a:r>
              <a:rPr lang="en-US" sz="2000" dirty="0">
                <a:solidFill>
                  <a:schemeClr val="tx2"/>
                </a:solidFill>
              </a:rPr>
              <a:t>has the largest success rate.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Booster version of </a:t>
            </a:r>
            <a:r>
              <a:rPr lang="en-US" sz="20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has the largest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6F82C2-FF1F-1352-1A61-2903DC086F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4714" y="1602255"/>
            <a:ext cx="6990897" cy="438873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1610A50-404D-1BD1-52E1-20BC99369D48}"/>
              </a:ext>
            </a:extLst>
          </p:cNvPr>
          <p:cNvSpPr txBox="1"/>
          <p:nvPr/>
        </p:nvSpPr>
        <p:spPr>
          <a:xfrm>
            <a:off x="770011" y="1685385"/>
            <a:ext cx="3122307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</a:rPr>
              <a:t>Decision Tree model </a:t>
            </a:r>
            <a:r>
              <a:rPr lang="en-US" sz="2000" dirty="0">
                <a:solidFill>
                  <a:schemeClr val="tx2"/>
                </a:solidFill>
              </a:rPr>
              <a:t>has the highest classification accuracy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training accuracy 0.9, </a:t>
            </a:r>
            <a:r>
              <a:rPr lang="en-US" sz="2000" b="1" dirty="0">
                <a:solidFill>
                  <a:schemeClr val="tx2"/>
                </a:solidFill>
              </a:rPr>
              <a:t>testing accuracy 0.94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dirty="0">
                <a:solidFill>
                  <a:schemeClr val="tx2"/>
                </a:solidFill>
              </a:rPr>
              <a:t>Parameter: {'criterion': '</a:t>
            </a:r>
            <a:r>
              <a:rPr lang="en-US" dirty="0" err="1">
                <a:solidFill>
                  <a:schemeClr val="tx2"/>
                </a:solidFill>
              </a:rPr>
              <a:t>gini</a:t>
            </a:r>
            <a:r>
              <a:rPr lang="en-US" dirty="0">
                <a:solidFill>
                  <a:schemeClr val="tx2"/>
                </a:solidFill>
              </a:rPr>
              <a:t>', '</a:t>
            </a:r>
            <a:r>
              <a:rPr lang="en-US" dirty="0" err="1">
                <a:solidFill>
                  <a:schemeClr val="tx2"/>
                </a:solidFill>
              </a:rPr>
              <a:t>max_depth</a:t>
            </a:r>
            <a:r>
              <a:rPr lang="en-US" dirty="0">
                <a:solidFill>
                  <a:schemeClr val="tx2"/>
                </a:solidFill>
              </a:rPr>
              <a:t>': 8, '</a:t>
            </a:r>
            <a:r>
              <a:rPr lang="en-US" dirty="0" err="1">
                <a:solidFill>
                  <a:schemeClr val="tx2"/>
                </a:solidFill>
              </a:rPr>
              <a:t>max_features</a:t>
            </a:r>
            <a:r>
              <a:rPr lang="en-US" dirty="0">
                <a:solidFill>
                  <a:schemeClr val="tx2"/>
                </a:solidFill>
              </a:rPr>
              <a:t>': 'auto', '</a:t>
            </a:r>
            <a:r>
              <a:rPr lang="en-US" dirty="0" err="1">
                <a:solidFill>
                  <a:schemeClr val="tx2"/>
                </a:solidFill>
              </a:rPr>
              <a:t>min_samples_leaf</a:t>
            </a:r>
            <a:r>
              <a:rPr lang="en-US" dirty="0">
                <a:solidFill>
                  <a:schemeClr val="tx2"/>
                </a:solidFill>
              </a:rPr>
              <a:t>': 2, '</a:t>
            </a:r>
            <a:r>
              <a:rPr lang="en-US" dirty="0" err="1">
                <a:solidFill>
                  <a:schemeClr val="tx2"/>
                </a:solidFill>
              </a:rPr>
              <a:t>min_samples_split</a:t>
            </a:r>
            <a:r>
              <a:rPr lang="en-US" dirty="0">
                <a:solidFill>
                  <a:schemeClr val="tx2"/>
                </a:solidFill>
              </a:rPr>
              <a:t>': 10, 'splitter': 'random'}</a:t>
            </a:r>
            <a:endParaRPr lang="en-US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1CE8E896-B9F2-A8B0-11DF-ADBC063C03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68520" y="1638935"/>
            <a:ext cx="5072034" cy="391673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26BEFF-884D-E6DC-6C4F-404E6ACD52C3}"/>
              </a:ext>
            </a:extLst>
          </p:cNvPr>
          <p:cNvSpPr txBox="1"/>
          <p:nvPr/>
        </p:nvSpPr>
        <p:spPr>
          <a:xfrm>
            <a:off x="1066800" y="2343835"/>
            <a:ext cx="326967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Decision Tree model can distinguish between the different classes. </a:t>
            </a:r>
          </a:p>
          <a:p>
            <a:pPr marL="285750" indent="-285750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Roboto" panose="02000000000000000000" pitchFamily="2" charset="0"/>
            </a:endParaRPr>
          </a:p>
          <a:p>
            <a:pPr marL="285750" indent="-285750">
              <a:buFont typeface="Wingdings" pitchFamily="2" charset="2"/>
              <a:buChar char="q"/>
            </a:pP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The major problem is </a:t>
            </a:r>
            <a:r>
              <a:rPr lang="en-US" sz="2000" b="1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false positives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Roboto" panose="02000000000000000000" pitchFamily="2" charset="0"/>
              </a:rPr>
              <a:t>.</a:t>
            </a:r>
            <a:endParaRPr lang="en-CN" sz="20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778072"/>
            <a:ext cx="9357662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The dataset has 90 rows of data, with 83 columns. With 80/20 split, we have 72 rows of training data and 18 rows of testing data.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And enhanced by </a:t>
            </a:r>
            <a:r>
              <a:rPr lang="en-US" sz="2200" dirty="0" err="1">
                <a:solidFill>
                  <a:schemeClr val="tx2"/>
                </a:solidFill>
                <a:latin typeface="Abadi" panose="020B0604020104020204" pitchFamily="34" charset="0"/>
              </a:rPr>
              <a:t>GridSearchCV</a:t>
            </a: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, we trained four models which have all best performance on test data set.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Of these models, we can choose Decision Tree as our best model for predicting landing outcome of rocket.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tx2"/>
                </a:solidFill>
                <a:latin typeface="Abadi" panose="020B0604020104020204" pitchFamily="34" charset="0"/>
              </a:rPr>
              <a:t>By the decision tree, we might have some problem with false positives which probably will impact our estimation of next bid for rocket launch.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Pitfalls of Model Training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monitor, black, screen&#10;&#10;Description automatically generated">
            <a:extLst>
              <a:ext uri="{FF2B5EF4-FFF2-40B4-BE49-F238E27FC236}">
                <a16:creationId xmlns:a16="http://schemas.microsoft.com/office/drawing/2014/main" id="{56F94432-C9EC-12F9-C245-96D99701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72" y="1610369"/>
            <a:ext cx="599471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95582-0ACD-DE6C-F16A-C7221BFB5B31}"/>
              </a:ext>
            </a:extLst>
          </p:cNvPr>
          <p:cNvSpPr txBox="1"/>
          <p:nvPr/>
        </p:nvSpPr>
        <p:spPr>
          <a:xfrm>
            <a:off x="659174" y="1610369"/>
            <a:ext cx="43485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The dataset only has 90 rows of data, but with 83 columns.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With 80/20 split, we only have 72 records of training data.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We have </a:t>
            </a:r>
            <a:r>
              <a:rPr lang="en-US" sz="2000" b="1" dirty="0">
                <a:solidFill>
                  <a:srgbClr val="0948CB"/>
                </a:solidFill>
                <a:latin typeface="Abadi" panose="020B0604020104020204" pitchFamily="34" charset="0"/>
              </a:rPr>
              <a:t>more features than samples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! In this case, training model will lead to some unwanted results, such as </a:t>
            </a:r>
            <a:r>
              <a:rPr lang="en-US" sz="2000" b="1" dirty="0">
                <a:solidFill>
                  <a:schemeClr val="accent2"/>
                </a:solidFill>
                <a:latin typeface="Abadi" panose="020B0604020104020204" pitchFamily="34" charset="0"/>
              </a:rPr>
              <a:t>overfitting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And we only have 18 test samples. Too few to find out problems.</a:t>
            </a:r>
          </a:p>
        </p:txBody>
      </p:sp>
    </p:spTree>
    <p:extLst>
      <p:ext uri="{BB962C8B-B14F-4D97-AF65-F5344CB8AC3E}">
        <p14:creationId xmlns:p14="http://schemas.microsoft.com/office/powerpoint/2010/main" val="4151670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Pitfalls of Model Training (continued)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3" name="Picture 2" descr="A picture containing text, monitor, black, screen&#10;&#10;Description automatically generated">
            <a:extLst>
              <a:ext uri="{FF2B5EF4-FFF2-40B4-BE49-F238E27FC236}">
                <a16:creationId xmlns:a16="http://schemas.microsoft.com/office/drawing/2014/main" id="{56F94432-C9EC-12F9-C245-96D99701D9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27272" y="1610369"/>
            <a:ext cx="5994717" cy="435133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2B95582-0ACD-DE6C-F16A-C7221BFB5B31}"/>
              </a:ext>
            </a:extLst>
          </p:cNvPr>
          <p:cNvSpPr txBox="1"/>
          <p:nvPr/>
        </p:nvSpPr>
        <p:spPr>
          <a:xfrm>
            <a:off x="659174" y="1610369"/>
            <a:ext cx="4348522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rgbClr val="0948CB"/>
                </a:solidFill>
                <a:latin typeface="Abadi" panose="020B0604020104020204" pitchFamily="34" charset="0"/>
              </a:rPr>
              <a:t>How to handle this issue?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rgbClr val="0948CB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Get more data, or add regularization, or dimension reduction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>
                    <a:lumMod val="75000"/>
                  </a:schemeClr>
                </a:solidFill>
                <a:latin typeface="Abadi" panose="020B0604020104020204" pitchFamily="34" charset="0"/>
              </a:rPr>
              <a:t>May have a try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since in the EDA we have found some </a:t>
            </a:r>
            <a:r>
              <a:rPr lang="en-US" sz="2000" b="1" dirty="0">
                <a:solidFill>
                  <a:schemeClr val="tx2">
                    <a:lumMod val="50000"/>
                  </a:schemeClr>
                </a:solidFill>
                <a:latin typeface="Abadi" panose="020B0604020104020204" pitchFamily="34" charset="0"/>
              </a:rPr>
              <a:t>correlation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 between some variables, maybe we can just get rid of some unimportant columns.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Try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PCA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 to reduce dimension.</a:t>
            </a:r>
          </a:p>
        </p:txBody>
      </p:sp>
    </p:spTree>
    <p:extLst>
      <p:ext uri="{BB962C8B-B14F-4D97-AF65-F5344CB8AC3E}">
        <p14:creationId xmlns:p14="http://schemas.microsoft.com/office/powerpoint/2010/main" val="34163259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Share Links: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  <a:hlinkClick r:id="rId4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4"/>
              </a:rPr>
              <a:t>This Assignment GitHub repository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  <a:hlinkClick r:id="rId5"/>
              </a:rPr>
              <a:t>My Data Science Notes</a:t>
            </a: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Other Reference Links: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6"/>
              </a:rPr>
              <a:t>Test accuracy higher than training. How to interpret?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400" dirty="0">
                <a:latin typeface="Abadi" panose="020B0604020104020204" pitchFamily="34" charset="0"/>
                <a:hlinkClick r:id="rId7"/>
              </a:rPr>
              <a:t>More features than observations</a:t>
            </a:r>
            <a:endParaRPr lang="en-US" sz="2400" dirty="0"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4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267A175-7282-4F4A-8059-D364948C4B3E}"/>
              </a:ext>
            </a:extLst>
          </p:cNvPr>
          <p:cNvSpPr/>
          <p:nvPr/>
        </p:nvSpPr>
        <p:spPr>
          <a:xfrm>
            <a:off x="6588603" y="1685108"/>
            <a:ext cx="4532811" cy="442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924A957-912D-2CAB-6423-583F21E48BCA}"/>
              </a:ext>
            </a:extLst>
          </p:cNvPr>
          <p:cNvSpPr/>
          <p:nvPr/>
        </p:nvSpPr>
        <p:spPr>
          <a:xfrm>
            <a:off x="1070581" y="1685109"/>
            <a:ext cx="4532811" cy="44202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42EDE6-ED25-2F98-8B55-47E131DF5111}"/>
              </a:ext>
            </a:extLst>
          </p:cNvPr>
          <p:cNvSpPr/>
          <p:nvPr/>
        </p:nvSpPr>
        <p:spPr>
          <a:xfrm>
            <a:off x="1997482" y="277077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921F26-ABEA-3343-FF41-35E3FCA3A76F}"/>
              </a:ext>
            </a:extLst>
          </p:cNvPr>
          <p:cNvSpPr/>
          <p:nvPr/>
        </p:nvSpPr>
        <p:spPr>
          <a:xfrm>
            <a:off x="1997482" y="383389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D52559-26EA-C2F3-214F-BEFAADBD7952}"/>
              </a:ext>
            </a:extLst>
          </p:cNvPr>
          <p:cNvSpPr/>
          <p:nvPr/>
        </p:nvSpPr>
        <p:spPr>
          <a:xfrm>
            <a:off x="1997482" y="490505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177C03-ABEA-ACDF-5930-BB52130C29C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336988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39347E-DA4B-86CE-DBD0-21023BB6E2F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36988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5B66E3-D953-4B90-FEA0-C88D7E31426F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3AB32B-A5D6-CB13-2256-244016DA6E5C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59CF5B9-7761-CF60-46FF-75710510BD82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0E2812-0EB8-79B7-F91C-B23A8C2CC5F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8871528" y="4571900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3F005B-AD1C-4C7B-903F-B7CD80870A9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871528" y="3508771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73428D-BFE7-C60A-3A49-5FE55290ED9F}"/>
              </a:ext>
            </a:extLst>
          </p:cNvPr>
          <p:cNvSpPr txBox="1"/>
          <p:nvPr/>
        </p:nvSpPr>
        <p:spPr>
          <a:xfrm>
            <a:off x="2518717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CF343-399E-5BA2-6164-44CAEE56724F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SpaceX API repository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https://github.com/r-spacex/SpaceX-API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Main Endpoint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 </a:t>
            </a:r>
            <a:r>
              <a:rPr lang="en-US" sz="1900" dirty="0">
                <a:solidFill>
                  <a:srgbClr val="1C7D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https://github.com/lijqhs/ibm-data-science-capstone/blob/main/1-jupyter-labs-spacex-data-collection-api.ipynb</a:t>
            </a:r>
            <a:endParaRPr lang="en-US" sz="1900" dirty="0">
              <a:solidFill>
                <a:srgbClr val="1C7DDB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0099D7-8BEF-AEFF-41AD-AB4A26726683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SpaceX REST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B4A02B-2FBE-5EF1-CD0B-B91B15C5125B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JSON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535523-137D-0AF0-6C7F-560D2BD23752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AAE2C1-4EE3-4001-D806-35E31B363C2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2638D-5D59-3265-C88B-240B960179B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98E7F-87C4-1282-06B5-6EA4AA60318D}"/>
              </a:ext>
            </a:extLst>
          </p:cNvPr>
          <p:cNvSpPr txBox="1"/>
          <p:nvPr/>
        </p:nvSpPr>
        <p:spPr>
          <a:xfrm>
            <a:off x="6830952" y="1905261"/>
            <a:ext cx="450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pandas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"https://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api.spacexdata.com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/v4/launches/past"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json_normalize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())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12A7E4-9494-696E-5048-7A9E779A7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57" y="3404515"/>
            <a:ext cx="4430778" cy="24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BEEC4-0E80-0F43-7496-A02F8C862BF7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Wikipedia Page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B83B78-EFE8-3652-B34E-92E737CCA829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HTML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2987A5-50B7-77CD-853F-67C97D2E0CFF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ED1EDF-3656-2FD3-DCBA-AA2DF4C3FFD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07CEA-AB04-4555-BCF3-46C03A130F8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190A31-03C5-B9B4-BBD4-7B325BD333AD}"/>
              </a:ext>
            </a:extLst>
          </p:cNvPr>
          <p:cNvSpPr txBox="1">
            <a:spLocks/>
          </p:cNvSpPr>
          <p:nvPr/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B036FF-2C24-13AA-5100-A0C05496561F}"/>
              </a:ext>
            </a:extLst>
          </p:cNvPr>
          <p:cNvSpPr txBox="1">
            <a:spLocks/>
          </p:cNvSpPr>
          <p:nvPr/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Wikipedia Falcon Page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rgbClr val="1C7D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https://github.com/lijqhs/ibm-data-science-capstone/blob/main/2-jupyter-labs-webscraping.ipynb</a:t>
            </a:r>
            <a:endParaRPr lang="en-US" sz="1900" dirty="0">
              <a:solidFill>
                <a:srgbClr val="1C7DDB"/>
              </a:solidFill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20CCC2-1962-149A-D784-DF4B74967B52}"/>
              </a:ext>
            </a:extLst>
          </p:cNvPr>
          <p:cNvSpPr txBox="1"/>
          <p:nvPr/>
        </p:nvSpPr>
        <p:spPr>
          <a:xfrm>
            <a:off x="6850521" y="1878510"/>
            <a:ext cx="4380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'https://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en.wikipedia.org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/wiki/List_of_Falcon_9_and_Falcon_Heavy_launches'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CCBAE3-95CE-5B21-C5B5-C4BD5004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385" y="3462171"/>
            <a:ext cx="4282285" cy="24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651</TotalTime>
  <Words>2953</Words>
  <Application>Microsoft Macintosh PowerPoint</Application>
  <PresentationFormat>Widescreen</PresentationFormat>
  <Paragraphs>513</Paragraphs>
  <Slides>49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60" baseType="lpstr">
      <vt:lpstr>-apple-system</vt:lpstr>
      <vt:lpstr>IBM Plex Mono Text</vt:lpstr>
      <vt:lpstr>Abadi</vt:lpstr>
      <vt:lpstr>Arial</vt:lpstr>
      <vt:lpstr>Calibri</vt:lpstr>
      <vt:lpstr>Calibri Light</vt:lpstr>
      <vt:lpstr>Fira Code</vt:lpstr>
      <vt:lpstr>IBM Plex Mono SemiBold</vt:lpstr>
      <vt:lpstr>Roboto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Office</cp:lastModifiedBy>
  <cp:revision>364</cp:revision>
  <dcterms:created xsi:type="dcterms:W3CDTF">2021-04-29T18:58:34Z</dcterms:created>
  <dcterms:modified xsi:type="dcterms:W3CDTF">2022-08-23T04:42:59Z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